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Roboto Mono" panose="00000009000000000000" pitchFamily="49" charset="0"/>
      <p:regular r:id="rId23"/>
    </p:embeddedFont>
    <p:embeddedFont>
      <p:font typeface="Roboto Mon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Paper terminology</a:t>
            </a:r>
          </a:p>
          <a:p>
            <a:endParaRPr lang="en-US"/>
          </a:p>
          <a:p>
            <a:r>
              <a:rPr lang="en-US"/>
              <a:t>Authors didn’t respond</a:t>
            </a:r>
          </a:p>
          <a:p>
            <a:endParaRPr lang="en-US"/>
          </a:p>
          <a:p>
            <a:r>
              <a:rPr lang="en-US"/>
              <a:t>Fundamental knowledge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Features:</a:t>
            </a:r>
          </a:p>
          <a:p>
            <a:endParaRPr lang="en-US"/>
          </a:p>
          <a:p>
            <a:r>
              <a:rPr lang="en-US"/>
              <a:t>Path Data Import: Movement data (.json) animated into paths for the dog and sheep.</a:t>
            </a:r>
          </a:p>
          <a:p>
            <a:r>
              <a:rPr lang="en-US"/>
              <a:t>Environment:</a:t>
            </a:r>
          </a:p>
          <a:p>
            <a:r>
              <a:rPr lang="en-US"/>
              <a:t>Realistic flat terrain with textures and a skybox (FRI campus).</a:t>
            </a:r>
          </a:p>
          <a:p>
            <a:r>
              <a:rPr lang="en-US"/>
              <a:t>Adjustable parameters for simulation speed and path visualization.</a:t>
            </a:r>
          </a:p>
          <a:p>
            <a:r>
              <a:rPr lang="en-US"/>
              <a:t>Dynamic Scene Management: Entities generated and controlled by a central "Manager" object.</a:t>
            </a:r>
          </a:p>
          <a:p>
            <a:r>
              <a:rPr lang="en-US"/>
              <a:t>3. Highlights:</a:t>
            </a:r>
          </a:p>
          <a:p>
            <a:endParaRPr lang="en-US"/>
          </a:p>
          <a:p>
            <a:r>
              <a:rPr lang="en-US"/>
              <a:t>Visual Cues:</a:t>
            </a:r>
          </a:p>
          <a:p>
            <a:r>
              <a:rPr lang="en-US"/>
              <a:t>Path trails, speed indicators, and field-of-view displays.</a:t>
            </a:r>
          </a:p>
          <a:p>
            <a:r>
              <a:rPr lang="en-US"/>
              <a:t>Smooth transitions for movement and rotation.</a:t>
            </a:r>
          </a:p>
          <a:p>
            <a:r>
              <a:rPr lang="en-US"/>
              <a:t>Camera Modes: Five perspectives, including top-down and sheepdog’s view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do more research before choosing a paper</a:t>
            </a:r>
          </a:p>
          <a:p>
            <a:r>
              <a:rPr lang="en-US"/>
              <a:t>- then maybe choose a different paper</a:t>
            </a:r>
          </a:p>
          <a:p>
            <a:endParaRPr lang="en-US"/>
          </a:p>
          <a:p>
            <a:r>
              <a:rPr lang="en-US"/>
              <a:t>- ask for more help instead of just trying to fight on our own</a:t>
            </a:r>
          </a:p>
          <a:p>
            <a:endParaRPr lang="en-US"/>
          </a:p>
          <a:p>
            <a:r>
              <a:rPr lang="en-US"/>
              <a:t>- define a team coordination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807481"/>
            <a:ext cx="18288000" cy="0"/>
          </a:xfrm>
          <a:prstGeom prst="line">
            <a:avLst/>
          </a:prstGeom>
          <a:ln w="9525" cap="rnd">
            <a:solidFill>
              <a:srgbClr val="8686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9144000" y="-2177"/>
            <a:ext cx="9144000" cy="10287000"/>
            <a:chOff x="0" y="0"/>
            <a:chExt cx="9143774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9146568" cy="10286873"/>
            </a:xfrm>
            <a:custGeom>
              <a:avLst/>
              <a:gdLst/>
              <a:ahLst/>
              <a:cxnLst/>
              <a:rect l="l" t="t" r="r" b="b"/>
              <a:pathLst>
                <a:path w="9146568" h="10286873">
                  <a:moveTo>
                    <a:pt x="9146568" y="10251440"/>
                  </a:moveTo>
                  <a:cubicBezTo>
                    <a:pt x="9146568" y="10284587"/>
                    <a:pt x="9135230" y="10286873"/>
                    <a:pt x="9105669" y="10286873"/>
                  </a:cubicBezTo>
                  <a:cubicBezTo>
                    <a:pt x="6071782" y="10286238"/>
                    <a:pt x="3038031" y="10286238"/>
                    <a:pt x="4144" y="10286238"/>
                  </a:cubicBezTo>
                  <a:cubicBezTo>
                    <a:pt x="0" y="10272395"/>
                    <a:pt x="6573" y="10259822"/>
                    <a:pt x="9678" y="10246995"/>
                  </a:cubicBezTo>
                  <a:cubicBezTo>
                    <a:pt x="143036" y="9685401"/>
                    <a:pt x="276528" y="9123934"/>
                    <a:pt x="410291" y="8562467"/>
                  </a:cubicBezTo>
                  <a:cubicBezTo>
                    <a:pt x="601014" y="7761986"/>
                    <a:pt x="792142" y="6961632"/>
                    <a:pt x="982730" y="6161151"/>
                  </a:cubicBezTo>
                  <a:cubicBezTo>
                    <a:pt x="1218131" y="5172583"/>
                    <a:pt x="1452991" y="4184015"/>
                    <a:pt x="1688257" y="3195574"/>
                  </a:cubicBezTo>
                  <a:cubicBezTo>
                    <a:pt x="1927302" y="2191385"/>
                    <a:pt x="2166482" y="1187323"/>
                    <a:pt x="2406202" y="183261"/>
                  </a:cubicBezTo>
                  <a:cubicBezTo>
                    <a:pt x="2420779" y="122174"/>
                    <a:pt x="2430093" y="59690"/>
                    <a:pt x="2453714" y="635"/>
                  </a:cubicBezTo>
                  <a:cubicBezTo>
                    <a:pt x="4671123" y="635"/>
                    <a:pt x="6888531" y="635"/>
                    <a:pt x="9105940" y="0"/>
                  </a:cubicBezTo>
                  <a:cubicBezTo>
                    <a:pt x="9136040" y="0"/>
                    <a:pt x="9146298" y="3429"/>
                    <a:pt x="9146298" y="35814"/>
                  </a:cubicBezTo>
                  <a:cubicBezTo>
                    <a:pt x="9145488" y="3441065"/>
                    <a:pt x="9145488" y="6846316"/>
                    <a:pt x="9146568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0125" t="-2" r="-29631"/>
              </a:stretch>
            </a:blipFill>
            <a:ln w="38100" cap="sq">
              <a:solidFill>
                <a:srgbClr val="E8E8E8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4552" y="2886604"/>
            <a:ext cx="9239250" cy="640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spc="-26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Sheepdog-Driven Algorithm for</a:t>
            </a:r>
          </a:p>
          <a:p>
            <a:pPr marL="0" lvl="0" indent="0" algn="l">
              <a:lnSpc>
                <a:spcPts val="7800"/>
              </a:lnSpc>
            </a:pPr>
            <a:r>
              <a:rPr lang="en-US" sz="6500" b="1" spc="-26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Sheep Herd Transport</a:t>
            </a:r>
          </a:p>
          <a:p>
            <a:pPr marL="0" lvl="0" indent="0" algn="l">
              <a:lnSpc>
                <a:spcPts val="9600"/>
              </a:lnSpc>
            </a:pPr>
            <a:endParaRPr lang="en-US" sz="6500" b="1" spc="-260">
              <a:solidFill>
                <a:srgbClr val="111111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0" lvl="0" indent="0" algn="l">
              <a:lnSpc>
                <a:spcPts val="9600"/>
              </a:lnSpc>
            </a:pPr>
            <a:endParaRPr lang="en-US" sz="6500" b="1" spc="-260">
              <a:solidFill>
                <a:srgbClr val="111111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4552" y="7912918"/>
            <a:ext cx="2474401" cy="17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Idora Ban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Simon Hehnen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Iva Idzojtic</a:t>
            </a:r>
          </a:p>
          <a:p>
            <a:pPr marL="0" lvl="0" indent="0" algn="l">
              <a:lnSpc>
                <a:spcPts val="3500"/>
              </a:lnSpc>
            </a:pPr>
            <a:r>
              <a:rPr lang="en-US" sz="250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Lucas Pucher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86435"/>
            <a:ext cx="490050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UL FRI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28082" y="686435"/>
            <a:ext cx="457267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Collective Behaviour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7124" y="2430945"/>
            <a:ext cx="6283060" cy="3536691"/>
          </a:xfrm>
          <a:custGeom>
            <a:avLst/>
            <a:gdLst/>
            <a:ahLst/>
            <a:cxnLst/>
            <a:rect l="l" t="t" r="r" b="b"/>
            <a:pathLst>
              <a:path w="6283060" h="3536691">
                <a:moveTo>
                  <a:pt x="0" y="0"/>
                </a:moveTo>
                <a:lnTo>
                  <a:pt x="6283060" y="0"/>
                </a:lnTo>
                <a:lnTo>
                  <a:pt x="6283060" y="3536691"/>
                </a:lnTo>
                <a:lnTo>
                  <a:pt x="0" y="3536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993596" y="3566790"/>
            <a:ext cx="6090222" cy="679712"/>
          </a:xfrm>
          <a:custGeom>
            <a:avLst/>
            <a:gdLst/>
            <a:ahLst/>
            <a:cxnLst/>
            <a:rect l="l" t="t" r="r" b="b"/>
            <a:pathLst>
              <a:path w="6090222" h="679712">
                <a:moveTo>
                  <a:pt x="0" y="0"/>
                </a:moveTo>
                <a:lnTo>
                  <a:pt x="6090222" y="0"/>
                </a:lnTo>
                <a:lnTo>
                  <a:pt x="6090222" y="679713"/>
                </a:lnTo>
                <a:lnTo>
                  <a:pt x="0" y="67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08" t="-14027" r="-2666" b="-1507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892522" y="5390760"/>
            <a:ext cx="826368" cy="494520"/>
          </a:xfrm>
          <a:custGeom>
            <a:avLst/>
            <a:gdLst/>
            <a:ahLst/>
            <a:cxnLst/>
            <a:rect l="l" t="t" r="r" b="b"/>
            <a:pathLst>
              <a:path w="826368" h="494520">
                <a:moveTo>
                  <a:pt x="0" y="0"/>
                </a:moveTo>
                <a:lnTo>
                  <a:pt x="826368" y="0"/>
                </a:lnTo>
                <a:lnTo>
                  <a:pt x="826368" y="494519"/>
                </a:lnTo>
                <a:lnTo>
                  <a:pt x="0" y="49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801338" y="822864"/>
            <a:ext cx="824239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200"/>
              </a:lnSpc>
            </a:pPr>
            <a:r>
              <a:rPr lang="en-US" sz="6000" spc="-24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Sheepdog’s velocity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1338" y="5331051"/>
            <a:ext cx="9063583" cy="482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908" lvl="1" indent="-339454" algn="l">
              <a:lnSpc>
                <a:spcPts val="3773"/>
              </a:lnSpc>
              <a:buFont typeface="Arial"/>
              <a:buChar char="•"/>
            </a:pPr>
            <a:r>
              <a:rPr lang="en-US" sz="3144" spc="-12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The velocity vector     is calculated by determining whether the sheepdog is on the left or right side of the sheep relative to the target</a:t>
            </a:r>
          </a:p>
          <a:p>
            <a:pPr algn="l">
              <a:lnSpc>
                <a:spcPts val="3773"/>
              </a:lnSpc>
            </a:pPr>
            <a:endParaRPr lang="en-US" sz="3144" spc="-12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773"/>
              </a:lnSpc>
            </a:pPr>
            <a:endParaRPr lang="en-US" sz="3144" spc="-12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78908" lvl="1" indent="-339454" algn="l">
              <a:lnSpc>
                <a:spcPts val="3773"/>
              </a:lnSpc>
              <a:buFont typeface="Arial"/>
              <a:buChar char="•"/>
            </a:pPr>
            <a:r>
              <a:rPr lang="en-US" sz="3144" spc="-12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The leftmost and rightmost sheep also influence the sheepdog's movement (to aid in collecting straggling sheep)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  <a:endParaRPr lang="en-US" sz="3144" spc="-12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17124" y="7269350"/>
            <a:ext cx="5946770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942" lvl="1" indent="-326471" algn="l">
              <a:lnSpc>
                <a:spcPts val="3629"/>
              </a:lnSpc>
              <a:spcBef>
                <a:spcPct val="0"/>
              </a:spcBef>
              <a:buFont typeface="Arial"/>
              <a:buChar char="•"/>
            </a:pPr>
            <a:r>
              <a:rPr lang="en-US" sz="3024" b="1" spc="-12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Important</a:t>
            </a:r>
            <a:r>
              <a:rPr lang="en-US" sz="3024" spc="-12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: Not all sheep are visible to sheepdog, some may be occluded due to vision blocks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82937" y="1028700"/>
            <a:ext cx="5976363" cy="3964712"/>
          </a:xfrm>
          <a:custGeom>
            <a:avLst/>
            <a:gdLst/>
            <a:ahLst/>
            <a:cxnLst/>
            <a:rect l="l" t="t" r="r" b="b"/>
            <a:pathLst>
              <a:path w="5976363" h="3964712">
                <a:moveTo>
                  <a:pt x="0" y="0"/>
                </a:moveTo>
                <a:lnTo>
                  <a:pt x="5976363" y="0"/>
                </a:lnTo>
                <a:lnTo>
                  <a:pt x="5976363" y="3964712"/>
                </a:lnTo>
                <a:lnTo>
                  <a:pt x="0" y="396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06710" y="4695857"/>
            <a:ext cx="8013296" cy="1151911"/>
          </a:xfrm>
          <a:custGeom>
            <a:avLst/>
            <a:gdLst/>
            <a:ahLst/>
            <a:cxnLst/>
            <a:rect l="l" t="t" r="r" b="b"/>
            <a:pathLst>
              <a:path w="8013296" h="1151911">
                <a:moveTo>
                  <a:pt x="0" y="0"/>
                </a:moveTo>
                <a:lnTo>
                  <a:pt x="8013297" y="0"/>
                </a:lnTo>
                <a:lnTo>
                  <a:pt x="8013297" y="1151911"/>
                </a:lnTo>
                <a:lnTo>
                  <a:pt x="0" y="1151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306710" y="7261098"/>
            <a:ext cx="8360034" cy="992754"/>
          </a:xfrm>
          <a:custGeom>
            <a:avLst/>
            <a:gdLst/>
            <a:ahLst/>
            <a:cxnLst/>
            <a:rect l="l" t="t" r="r" b="b"/>
            <a:pathLst>
              <a:path w="8360034" h="992754">
                <a:moveTo>
                  <a:pt x="0" y="0"/>
                </a:moveTo>
                <a:lnTo>
                  <a:pt x="8360034" y="0"/>
                </a:lnTo>
                <a:lnTo>
                  <a:pt x="8360034" y="992754"/>
                </a:lnTo>
                <a:lnTo>
                  <a:pt x="0" y="99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1599348" y="6407074"/>
            <a:ext cx="1716419" cy="854023"/>
          </a:xfrm>
          <a:custGeom>
            <a:avLst/>
            <a:gdLst/>
            <a:ahLst/>
            <a:cxnLst/>
            <a:rect l="l" t="t" r="r" b="b"/>
            <a:pathLst>
              <a:path w="1716419" h="854023">
                <a:moveTo>
                  <a:pt x="0" y="0"/>
                </a:moveTo>
                <a:lnTo>
                  <a:pt x="1716419" y="0"/>
                </a:lnTo>
                <a:lnTo>
                  <a:pt x="1716419" y="854024"/>
                </a:lnTo>
                <a:lnTo>
                  <a:pt x="0" y="854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1683951" y="8094077"/>
            <a:ext cx="1480732" cy="853031"/>
          </a:xfrm>
          <a:custGeom>
            <a:avLst/>
            <a:gdLst/>
            <a:ahLst/>
            <a:cxnLst/>
            <a:rect l="l" t="t" r="r" b="b"/>
            <a:pathLst>
              <a:path w="1480732" h="853031">
                <a:moveTo>
                  <a:pt x="0" y="0"/>
                </a:moveTo>
                <a:lnTo>
                  <a:pt x="1480732" y="0"/>
                </a:lnTo>
                <a:lnTo>
                  <a:pt x="1480732" y="853030"/>
                </a:lnTo>
                <a:lnTo>
                  <a:pt x="0" y="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537221" y="850753"/>
            <a:ext cx="714800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200"/>
              </a:lnSpc>
            </a:pPr>
            <a:r>
              <a:rPr lang="en-US" sz="6000" spc="-24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Sheep’s velocity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68441" y="6346698"/>
            <a:ext cx="409187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Reaction to sheepdog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68441" y="8032707"/>
            <a:ext cx="315622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Reaction to other sheep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71498" y="1028700"/>
            <a:ext cx="7587802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 b="1" spc="-30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Implementation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40324" y="4736384"/>
            <a:ext cx="14520624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132" lvl="1" indent="-367066" algn="l">
              <a:lnSpc>
                <a:spcPts val="4080"/>
              </a:lnSpc>
              <a:buFont typeface="Arial"/>
              <a:buChar char="•"/>
            </a:pPr>
            <a:r>
              <a:rPr lang="en-US" sz="3400" spc="-13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no open-source code from the authors</a:t>
            </a:r>
          </a:p>
          <a:p>
            <a:pPr algn="l">
              <a:lnSpc>
                <a:spcPts val="4080"/>
              </a:lnSpc>
            </a:pPr>
            <a:endParaRPr lang="en-US" sz="3400" spc="-13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34132" lvl="1" indent="-367066" algn="l">
              <a:lnSpc>
                <a:spcPts val="4080"/>
              </a:lnSpc>
              <a:buFont typeface="Arial"/>
              <a:buChar char="•"/>
            </a:pPr>
            <a:r>
              <a:rPr lang="en-US" sz="3400" spc="-13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basic Python with only `</a:t>
            </a:r>
            <a:r>
              <a:rPr lang="en-US" sz="3400" b="1" spc="-136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numpy</a:t>
            </a:r>
            <a:r>
              <a:rPr lang="en-US" sz="3400" spc="-13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` and `</a:t>
            </a:r>
            <a:r>
              <a:rPr lang="en-US" sz="3400" b="1" spc="-136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matplotlib</a:t>
            </a:r>
            <a:r>
              <a:rPr lang="en-US" sz="3400" spc="-13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` libraries</a:t>
            </a:r>
          </a:p>
          <a:p>
            <a:pPr algn="l">
              <a:lnSpc>
                <a:spcPts val="4080"/>
              </a:lnSpc>
            </a:pPr>
            <a:endParaRPr lang="en-US" sz="3400" spc="-13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34132" lvl="1" indent="-367066" algn="l">
              <a:lnSpc>
                <a:spcPts val="4080"/>
              </a:lnSpc>
              <a:buFont typeface="Arial"/>
              <a:buChar char="•"/>
            </a:pPr>
            <a:r>
              <a:rPr lang="en-US" sz="3400" spc="-13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the realization in a 2D coordinate system</a:t>
            </a:r>
          </a:p>
          <a:p>
            <a:pPr algn="l">
              <a:lnSpc>
                <a:spcPts val="4080"/>
              </a:lnSpc>
            </a:pPr>
            <a:endParaRPr lang="en-US" sz="3400" spc="-13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34132" lvl="1" indent="-367066" algn="l">
              <a:lnSpc>
                <a:spcPts val="4080"/>
              </a:lnSpc>
              <a:buFont typeface="Arial"/>
              <a:buChar char="•"/>
            </a:pPr>
            <a:r>
              <a:rPr lang="en-US" sz="3400" spc="-13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all positions at each step are saved as a list of tuples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endParaRPr lang="en-US" sz="3400" spc="-13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082" y="1380066"/>
            <a:ext cx="453074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200"/>
              </a:lnSpc>
            </a:pPr>
            <a:r>
              <a:rPr lang="en-US" sz="6000" spc="-24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Simulation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0818652" y="3999430"/>
            <a:ext cx="6866892" cy="4823992"/>
          </a:xfrm>
          <a:custGeom>
            <a:avLst/>
            <a:gdLst/>
            <a:ahLst/>
            <a:cxnLst/>
            <a:rect l="l" t="t" r="r" b="b"/>
            <a:pathLst>
              <a:path w="6866892" h="4823992">
                <a:moveTo>
                  <a:pt x="0" y="0"/>
                </a:moveTo>
                <a:lnTo>
                  <a:pt x="6866892" y="0"/>
                </a:lnTo>
                <a:lnTo>
                  <a:pt x="6866892" y="4823992"/>
                </a:lnTo>
                <a:lnTo>
                  <a:pt x="0" y="482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4158805"/>
            <a:ext cx="8790447" cy="498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789" lvl="1" indent="-395894" algn="ctr">
              <a:lnSpc>
                <a:spcPts val="4400"/>
              </a:lnSpc>
              <a:buFont typeface="Arial"/>
              <a:buChar char="•"/>
            </a:pPr>
            <a:r>
              <a:rPr lang="en-US" sz="3667" spc="-14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Basic simulation for debugging purposes using `</a:t>
            </a:r>
            <a:r>
              <a:rPr lang="en-US" sz="3667" b="1" spc="-146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matplotlib</a:t>
            </a:r>
            <a:r>
              <a:rPr lang="en-US" sz="3667" spc="-14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` plots</a:t>
            </a:r>
          </a:p>
          <a:p>
            <a:pPr algn="ctr">
              <a:lnSpc>
                <a:spcPts val="4400"/>
              </a:lnSpc>
            </a:pPr>
            <a:endParaRPr lang="en-US" sz="3667" spc="-14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lnSpc>
                <a:spcPts val="4400"/>
              </a:lnSpc>
            </a:pPr>
            <a:endParaRPr lang="en-US" sz="3667" spc="-14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91789" lvl="1" indent="-395894" algn="ctr">
              <a:lnSpc>
                <a:spcPts val="4400"/>
              </a:lnSpc>
              <a:buFont typeface="Arial"/>
              <a:buChar char="•"/>
            </a:pPr>
            <a:r>
              <a:rPr lang="en-US" sz="3667" spc="-14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The implementation produces good results and is well-suited for debugging</a:t>
            </a:r>
          </a:p>
          <a:p>
            <a:pPr algn="ctr">
              <a:lnSpc>
                <a:spcPts val="4400"/>
              </a:lnSpc>
              <a:spcBef>
                <a:spcPct val="0"/>
              </a:spcBef>
            </a:pPr>
            <a:endParaRPr lang="en-US" sz="3667" spc="-14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85027" y="1371177"/>
            <a:ext cx="7589253" cy="2798537"/>
          </a:xfrm>
          <a:custGeom>
            <a:avLst/>
            <a:gdLst/>
            <a:ahLst/>
            <a:cxnLst/>
            <a:rect l="l" t="t" r="r" b="b"/>
            <a:pathLst>
              <a:path w="7589253" h="2798537">
                <a:moveTo>
                  <a:pt x="0" y="0"/>
                </a:moveTo>
                <a:lnTo>
                  <a:pt x="7589253" y="0"/>
                </a:lnTo>
                <a:lnTo>
                  <a:pt x="7589253" y="2798537"/>
                </a:lnTo>
                <a:lnTo>
                  <a:pt x="0" y="2798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385027" y="4963872"/>
            <a:ext cx="7589253" cy="4724310"/>
          </a:xfrm>
          <a:custGeom>
            <a:avLst/>
            <a:gdLst/>
            <a:ahLst/>
            <a:cxnLst/>
            <a:rect l="l" t="t" r="r" b="b"/>
            <a:pathLst>
              <a:path w="7589253" h="4724310">
                <a:moveTo>
                  <a:pt x="0" y="0"/>
                </a:moveTo>
                <a:lnTo>
                  <a:pt x="7589253" y="0"/>
                </a:lnTo>
                <a:lnTo>
                  <a:pt x="7589253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09650" y="1361652"/>
            <a:ext cx="402891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spc="-24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Obstacles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393755"/>
            <a:ext cx="5807615" cy="386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997" lvl="1" indent="-419498" algn="ctr">
              <a:lnSpc>
                <a:spcPts val="4663"/>
              </a:lnSpc>
              <a:buFont typeface="Arial"/>
              <a:buChar char="•"/>
            </a:pPr>
            <a:r>
              <a:rPr lang="en-US" sz="3886" spc="-15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Paper terminology</a:t>
            </a:r>
          </a:p>
          <a:p>
            <a:pPr algn="ctr">
              <a:lnSpc>
                <a:spcPts val="4663"/>
              </a:lnSpc>
            </a:pPr>
            <a:endParaRPr lang="en-US" sz="3886" spc="-15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838997" lvl="1" indent="-419498" algn="ctr">
              <a:lnSpc>
                <a:spcPts val="4663"/>
              </a:lnSpc>
              <a:buFont typeface="Arial"/>
              <a:buChar char="•"/>
            </a:pPr>
            <a:r>
              <a:rPr lang="en-US" sz="3886" spc="-15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No response from the authors</a:t>
            </a:r>
          </a:p>
          <a:p>
            <a:pPr algn="ctr">
              <a:lnSpc>
                <a:spcPts val="5927"/>
              </a:lnSpc>
            </a:pPr>
            <a:endParaRPr lang="en-US" sz="3886" spc="-15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lnSpc>
                <a:spcPts val="5927"/>
              </a:lnSpc>
              <a:spcBef>
                <a:spcPct val="0"/>
              </a:spcBef>
            </a:pPr>
            <a:endParaRPr lang="en-US" sz="3886" spc="-15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2422" y="1028700"/>
            <a:ext cx="5451069" cy="8601292"/>
          </a:xfrm>
          <a:custGeom>
            <a:avLst/>
            <a:gdLst/>
            <a:ahLst/>
            <a:cxnLst/>
            <a:rect l="l" t="t" r="r" b="b"/>
            <a:pathLst>
              <a:path w="5451069" h="8601292">
                <a:moveTo>
                  <a:pt x="0" y="0"/>
                </a:moveTo>
                <a:lnTo>
                  <a:pt x="5451069" y="0"/>
                </a:lnTo>
                <a:lnTo>
                  <a:pt x="5451069" y="8601292"/>
                </a:lnTo>
                <a:lnTo>
                  <a:pt x="0" y="8601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2396706"/>
            <a:ext cx="8515835" cy="5865281"/>
          </a:xfrm>
          <a:custGeom>
            <a:avLst/>
            <a:gdLst/>
            <a:ahLst/>
            <a:cxnLst/>
            <a:rect l="l" t="t" r="r" b="b"/>
            <a:pathLst>
              <a:path w="8515835" h="5865281">
                <a:moveTo>
                  <a:pt x="0" y="0"/>
                </a:moveTo>
                <a:lnTo>
                  <a:pt x="8515835" y="0"/>
                </a:lnTo>
                <a:lnTo>
                  <a:pt x="8515835" y="5865281"/>
                </a:lnTo>
                <a:lnTo>
                  <a:pt x="0" y="5865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77212" y="952500"/>
            <a:ext cx="838208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</a:pPr>
            <a:r>
              <a:rPr lang="en-US" sz="7500" b="1" spc="-300" dirty="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Visualization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1819" y="3226912"/>
            <a:ext cx="16287481" cy="603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3832" lvl="1" indent="-391916" algn="l">
              <a:lnSpc>
                <a:spcPts val="5082"/>
              </a:lnSpc>
              <a:buFont typeface="Arial"/>
              <a:buChar char="•"/>
            </a:pPr>
            <a:r>
              <a:rPr lang="en-US" sz="3630" spc="-14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Developed in Unity to render movement data from Python simulation</a:t>
            </a:r>
          </a:p>
          <a:p>
            <a:pPr algn="l">
              <a:lnSpc>
                <a:spcPts val="4356"/>
              </a:lnSpc>
            </a:pPr>
            <a:endParaRPr lang="en-US" sz="3630" spc="-14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356"/>
              </a:lnSpc>
              <a:spcBef>
                <a:spcPct val="0"/>
              </a:spcBef>
            </a:pPr>
            <a:endParaRPr lang="en-US" sz="3630" spc="-14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83832" lvl="1" indent="-391916" algn="l">
              <a:lnSpc>
                <a:spcPts val="4356"/>
              </a:lnSpc>
              <a:buFont typeface="Arial"/>
              <a:buChar char="•"/>
            </a:pPr>
            <a:r>
              <a:rPr lang="en-US" sz="3630" spc="-14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Goals: </a:t>
            </a:r>
          </a:p>
          <a:p>
            <a:pPr algn="l">
              <a:lnSpc>
                <a:spcPts val="4356"/>
              </a:lnSpc>
            </a:pPr>
            <a:endParaRPr lang="en-US" sz="3630" spc="-14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567664" lvl="2" indent="-522555" algn="l">
              <a:lnSpc>
                <a:spcPts val="5119"/>
              </a:lnSpc>
              <a:buFont typeface="Arial"/>
              <a:buChar char="⚬"/>
            </a:pPr>
            <a:r>
              <a:rPr lang="en-US" sz="3630" spc="-14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Provide an intuitive, interactive environment to analyze the sheepdog-herd dynamics</a:t>
            </a:r>
          </a:p>
          <a:p>
            <a:pPr marL="1567664" lvl="2" indent="-522555" algn="l">
              <a:lnSpc>
                <a:spcPts val="5119"/>
              </a:lnSpc>
              <a:buFont typeface="Arial"/>
              <a:buChar char="⚬"/>
            </a:pPr>
            <a:r>
              <a:rPr lang="en-US" sz="3630" spc="-14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Make it look more realistic</a:t>
            </a:r>
          </a:p>
          <a:p>
            <a:pPr algn="ctr">
              <a:lnSpc>
                <a:spcPts val="4978"/>
              </a:lnSpc>
            </a:pPr>
            <a:endParaRPr lang="en-US" sz="3630" spc="-14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57571"/>
            <a:ext cx="5305236" cy="2712302"/>
          </a:xfrm>
          <a:custGeom>
            <a:avLst/>
            <a:gdLst/>
            <a:ahLst/>
            <a:cxnLst/>
            <a:rect l="l" t="t" r="r" b="b"/>
            <a:pathLst>
              <a:path w="5305236" h="2712302">
                <a:moveTo>
                  <a:pt x="0" y="0"/>
                </a:moveTo>
                <a:lnTo>
                  <a:pt x="5305236" y="0"/>
                </a:lnTo>
                <a:lnTo>
                  <a:pt x="5305236" y="2712302"/>
                </a:lnTo>
                <a:lnTo>
                  <a:pt x="0" y="2712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651491" y="2557571"/>
            <a:ext cx="5281218" cy="2706624"/>
          </a:xfrm>
          <a:custGeom>
            <a:avLst/>
            <a:gdLst/>
            <a:ahLst/>
            <a:cxnLst/>
            <a:rect l="l" t="t" r="r" b="b"/>
            <a:pathLst>
              <a:path w="5281218" h="2706624">
                <a:moveTo>
                  <a:pt x="0" y="0"/>
                </a:moveTo>
                <a:lnTo>
                  <a:pt x="5281218" y="0"/>
                </a:lnTo>
                <a:lnTo>
                  <a:pt x="5281218" y="2706624"/>
                </a:lnTo>
                <a:lnTo>
                  <a:pt x="0" y="2706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250264" y="2557571"/>
            <a:ext cx="5242855" cy="2706624"/>
          </a:xfrm>
          <a:custGeom>
            <a:avLst/>
            <a:gdLst/>
            <a:ahLst/>
            <a:cxnLst/>
            <a:rect l="l" t="t" r="r" b="b"/>
            <a:pathLst>
              <a:path w="5242855" h="2706624">
                <a:moveTo>
                  <a:pt x="0" y="0"/>
                </a:moveTo>
                <a:lnTo>
                  <a:pt x="5242855" y="0"/>
                </a:lnTo>
                <a:lnTo>
                  <a:pt x="5242855" y="2706624"/>
                </a:lnTo>
                <a:lnTo>
                  <a:pt x="0" y="2706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3816698" y="6503148"/>
            <a:ext cx="5285662" cy="2755152"/>
          </a:xfrm>
          <a:custGeom>
            <a:avLst/>
            <a:gdLst/>
            <a:ahLst/>
            <a:cxnLst/>
            <a:rect l="l" t="t" r="r" b="b"/>
            <a:pathLst>
              <a:path w="5285662" h="2755152">
                <a:moveTo>
                  <a:pt x="0" y="0"/>
                </a:moveTo>
                <a:lnTo>
                  <a:pt x="5285662" y="0"/>
                </a:lnTo>
                <a:lnTo>
                  <a:pt x="5285662" y="2755152"/>
                </a:lnTo>
                <a:lnTo>
                  <a:pt x="0" y="275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417693" y="6503148"/>
            <a:ext cx="5349809" cy="2755152"/>
          </a:xfrm>
          <a:custGeom>
            <a:avLst/>
            <a:gdLst/>
            <a:ahLst/>
            <a:cxnLst/>
            <a:rect l="l" t="t" r="r" b="b"/>
            <a:pathLst>
              <a:path w="5349809" h="2755152">
                <a:moveTo>
                  <a:pt x="0" y="0"/>
                </a:moveTo>
                <a:lnTo>
                  <a:pt x="5349809" y="0"/>
                </a:lnTo>
                <a:lnTo>
                  <a:pt x="5349809" y="2755152"/>
                </a:lnTo>
                <a:lnTo>
                  <a:pt x="0" y="2755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67220" y="843071"/>
            <a:ext cx="54371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200"/>
              </a:lnSpc>
            </a:pPr>
            <a:r>
              <a:rPr lang="en-US" sz="6000" spc="-24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Camera modes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3593" y="5353286"/>
            <a:ext cx="355604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spc="-99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Dog perspective 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5952" y="5353286"/>
            <a:ext cx="231147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spc="-99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Top-down 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1453" y="5353286"/>
            <a:ext cx="320051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spc="-99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Static camera 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21972" y="9344025"/>
            <a:ext cx="248924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spc="-99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Free-flow 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89316" y="9344025"/>
            <a:ext cx="248924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 spc="-99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Cinematic view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742" y="561491"/>
            <a:ext cx="2766548" cy="2766548"/>
          </a:xfrm>
          <a:custGeom>
            <a:avLst/>
            <a:gdLst/>
            <a:ahLst/>
            <a:cxnLst/>
            <a:rect l="l" t="t" r="r" b="b"/>
            <a:pathLst>
              <a:path w="2766548" h="2766548">
                <a:moveTo>
                  <a:pt x="0" y="0"/>
                </a:moveTo>
                <a:lnTo>
                  <a:pt x="2766548" y="0"/>
                </a:lnTo>
                <a:lnTo>
                  <a:pt x="2766548" y="2766548"/>
                </a:lnTo>
                <a:lnTo>
                  <a:pt x="0" y="276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777000" y="3733800"/>
            <a:ext cx="637262" cy="714350"/>
          </a:xfrm>
          <a:custGeom>
            <a:avLst/>
            <a:gdLst/>
            <a:ahLst/>
            <a:cxnLst/>
            <a:rect l="l" t="t" r="r" b="b"/>
            <a:pathLst>
              <a:path w="637262" h="714350">
                <a:moveTo>
                  <a:pt x="0" y="0"/>
                </a:moveTo>
                <a:lnTo>
                  <a:pt x="637262" y="0"/>
                </a:lnTo>
                <a:lnTo>
                  <a:pt x="637262" y="714350"/>
                </a:lnTo>
                <a:lnTo>
                  <a:pt x="0" y="7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777000" y="7118158"/>
            <a:ext cx="614459" cy="556827"/>
          </a:xfrm>
          <a:custGeom>
            <a:avLst/>
            <a:gdLst/>
            <a:ahLst/>
            <a:cxnLst/>
            <a:rect l="l" t="t" r="r" b="b"/>
            <a:pathLst>
              <a:path w="614459" h="556827">
                <a:moveTo>
                  <a:pt x="0" y="0"/>
                </a:moveTo>
                <a:lnTo>
                  <a:pt x="614459" y="0"/>
                </a:lnTo>
                <a:lnTo>
                  <a:pt x="614459" y="556827"/>
                </a:lnTo>
                <a:lnTo>
                  <a:pt x="0" y="55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557394" y="1019175"/>
            <a:ext cx="677764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600"/>
              </a:lnSpc>
            </a:pPr>
            <a:r>
              <a:rPr lang="en-US" sz="8000" b="1" spc="-32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Our 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21301" y="3733800"/>
            <a:ext cx="10924104" cy="441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774" lvl="1" indent="-394387" algn="l">
              <a:lnSpc>
                <a:spcPts val="4384"/>
              </a:lnSpc>
              <a:buFont typeface="Arial"/>
              <a:buChar char="•"/>
            </a:pPr>
            <a:r>
              <a:rPr lang="en-US" sz="3653" spc="-14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Building a framework</a:t>
            </a:r>
          </a:p>
          <a:p>
            <a:pPr algn="l">
              <a:lnSpc>
                <a:spcPts val="4384"/>
              </a:lnSpc>
            </a:pPr>
            <a:endParaRPr lang="en-US" sz="3653" spc="-14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88774" lvl="1" indent="-394387" algn="l">
              <a:lnSpc>
                <a:spcPts val="4384"/>
              </a:lnSpc>
              <a:buFont typeface="Arial"/>
              <a:buChar char="•"/>
            </a:pPr>
            <a:r>
              <a:rPr lang="en-US" sz="3653" spc="-14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Simulation</a:t>
            </a:r>
          </a:p>
          <a:p>
            <a:pPr algn="l">
              <a:lnSpc>
                <a:spcPts val="4384"/>
              </a:lnSpc>
            </a:pPr>
            <a:endParaRPr lang="en-US" sz="3653" spc="-14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88774" lvl="1" indent="-394387" algn="l">
              <a:lnSpc>
                <a:spcPts val="4384"/>
              </a:lnSpc>
              <a:buFont typeface="Arial"/>
              <a:buChar char="•"/>
            </a:pPr>
            <a:r>
              <a:rPr lang="en-US" sz="3653" spc="-14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Visualization</a:t>
            </a:r>
          </a:p>
          <a:p>
            <a:pPr algn="l">
              <a:lnSpc>
                <a:spcPts val="4384"/>
              </a:lnSpc>
            </a:pPr>
            <a:endParaRPr lang="en-US" sz="3653" spc="-14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88774" lvl="1" indent="-394387" algn="l">
              <a:lnSpc>
                <a:spcPts val="4384"/>
              </a:lnSpc>
              <a:buFont typeface="Arial"/>
              <a:buChar char="•"/>
            </a:pPr>
            <a:r>
              <a:rPr lang="en-US" sz="3653" spc="-14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Reproducing the results from the paper </a:t>
            </a:r>
          </a:p>
          <a:p>
            <a:pPr algn="ctr">
              <a:lnSpc>
                <a:spcPts val="4384"/>
              </a:lnSpc>
              <a:spcBef>
                <a:spcPct val="0"/>
              </a:spcBef>
            </a:pPr>
            <a:endParaRPr lang="en-US" sz="3653" spc="-14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754197" y="4869443"/>
            <a:ext cx="637262" cy="714350"/>
          </a:xfrm>
          <a:custGeom>
            <a:avLst/>
            <a:gdLst/>
            <a:ahLst/>
            <a:cxnLst/>
            <a:rect l="l" t="t" r="r" b="b"/>
            <a:pathLst>
              <a:path w="637262" h="714350">
                <a:moveTo>
                  <a:pt x="0" y="0"/>
                </a:moveTo>
                <a:lnTo>
                  <a:pt x="637262" y="0"/>
                </a:lnTo>
                <a:lnTo>
                  <a:pt x="637262" y="714350"/>
                </a:lnTo>
                <a:lnTo>
                  <a:pt x="0" y="7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4777000" y="6005086"/>
            <a:ext cx="637262" cy="714350"/>
          </a:xfrm>
          <a:custGeom>
            <a:avLst/>
            <a:gdLst/>
            <a:ahLst/>
            <a:cxnLst/>
            <a:rect l="l" t="t" r="r" b="b"/>
            <a:pathLst>
              <a:path w="637262" h="714350">
                <a:moveTo>
                  <a:pt x="0" y="0"/>
                </a:moveTo>
                <a:lnTo>
                  <a:pt x="637262" y="0"/>
                </a:lnTo>
                <a:lnTo>
                  <a:pt x="637262" y="714350"/>
                </a:lnTo>
                <a:lnTo>
                  <a:pt x="0" y="7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4754197" y="8094085"/>
            <a:ext cx="637262" cy="714350"/>
          </a:xfrm>
          <a:custGeom>
            <a:avLst/>
            <a:gdLst/>
            <a:ahLst/>
            <a:cxnLst/>
            <a:rect l="l" t="t" r="r" b="b"/>
            <a:pathLst>
              <a:path w="637262" h="714350">
                <a:moveTo>
                  <a:pt x="0" y="0"/>
                </a:moveTo>
                <a:lnTo>
                  <a:pt x="637262" y="0"/>
                </a:lnTo>
                <a:lnTo>
                  <a:pt x="637262" y="714350"/>
                </a:lnTo>
                <a:lnTo>
                  <a:pt x="0" y="7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3421301" y="7600950"/>
            <a:ext cx="8585240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4"/>
              </a:lnSpc>
            </a:pPr>
            <a:endParaRPr dirty="0"/>
          </a:p>
          <a:p>
            <a:pPr marL="788774" lvl="1" indent="-394387" algn="l">
              <a:lnSpc>
                <a:spcPts val="4384"/>
              </a:lnSpc>
              <a:buFont typeface="Arial"/>
              <a:buChar char="•"/>
            </a:pPr>
            <a:r>
              <a:rPr lang="en-US" sz="3653" spc="-146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Discovering flaws in the paper</a:t>
            </a:r>
          </a:p>
          <a:p>
            <a:pPr algn="ctr">
              <a:lnSpc>
                <a:spcPts val="4384"/>
              </a:lnSpc>
              <a:spcBef>
                <a:spcPct val="0"/>
              </a:spcBef>
            </a:pPr>
            <a:endParaRPr lang="en-US" sz="3653" spc="-146" dirty="0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2453" y="4862281"/>
            <a:ext cx="16230600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</a:pPr>
            <a:r>
              <a:rPr lang="en-US" sz="8000" b="1" spc="-32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What would we do differently?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773686"/>
            <a:ext cx="3959408" cy="4098120"/>
          </a:xfrm>
          <a:custGeom>
            <a:avLst/>
            <a:gdLst/>
            <a:ahLst/>
            <a:cxnLst/>
            <a:rect l="l" t="t" r="r" b="b"/>
            <a:pathLst>
              <a:path w="3959408" h="4098120">
                <a:moveTo>
                  <a:pt x="0" y="0"/>
                </a:moveTo>
                <a:lnTo>
                  <a:pt x="3959408" y="0"/>
                </a:lnTo>
                <a:lnTo>
                  <a:pt x="3959408" y="4098120"/>
                </a:lnTo>
                <a:lnTo>
                  <a:pt x="0" y="4098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5185" t="-3936" r="-6836" b="-4294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77654" y="1230886"/>
            <a:ext cx="571435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</a:pPr>
            <a:r>
              <a:rPr lang="en-US" sz="7500" b="1" spc="-30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0448" y="1830961"/>
            <a:ext cx="10087206" cy="804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4453" lvl="1" indent="-402227" algn="l">
              <a:lnSpc>
                <a:spcPts val="4210"/>
              </a:lnSpc>
              <a:buFont typeface="Arial"/>
              <a:buChar char="•"/>
            </a:pPr>
            <a:r>
              <a:rPr lang="en-US" sz="372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Motivation</a:t>
            </a:r>
          </a:p>
          <a:p>
            <a:pPr algn="l">
              <a:lnSpc>
                <a:spcPts val="4210"/>
              </a:lnSpc>
            </a:pPr>
            <a:endParaRPr lang="en-US" sz="372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804453" lvl="1" indent="-402227" algn="l">
              <a:lnSpc>
                <a:spcPts val="4210"/>
              </a:lnSpc>
              <a:buFont typeface="Arial"/>
              <a:buChar char="•"/>
            </a:pPr>
            <a:r>
              <a:rPr lang="en-US" sz="372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Goal</a:t>
            </a:r>
          </a:p>
          <a:p>
            <a:pPr algn="l">
              <a:lnSpc>
                <a:spcPts val="4843"/>
              </a:lnSpc>
            </a:pPr>
            <a:endParaRPr lang="en-US" sz="372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804453" lvl="1" indent="-402227" algn="l">
              <a:lnSpc>
                <a:spcPts val="5216"/>
              </a:lnSpc>
              <a:buFont typeface="Arial"/>
              <a:buChar char="•"/>
            </a:pPr>
            <a:r>
              <a:rPr lang="en-US" sz="372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What did we do?</a:t>
            </a:r>
          </a:p>
          <a:p>
            <a:pPr marL="1608906" lvl="2" indent="-536302" algn="l">
              <a:lnSpc>
                <a:spcPts val="5216"/>
              </a:lnSpc>
              <a:buFont typeface="Arial"/>
              <a:buChar char="⚬"/>
            </a:pPr>
            <a:r>
              <a:rPr lang="en-US" sz="372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Algorithm</a:t>
            </a:r>
          </a:p>
          <a:p>
            <a:pPr marL="1608906" lvl="2" indent="-536302" algn="l">
              <a:lnSpc>
                <a:spcPts val="5216"/>
              </a:lnSpc>
              <a:buFont typeface="Arial"/>
              <a:buChar char="⚬"/>
            </a:pPr>
            <a:r>
              <a:rPr lang="en-US" sz="372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Implemantation (+ Obstacles)</a:t>
            </a:r>
          </a:p>
          <a:p>
            <a:pPr marL="1608906" lvl="2" indent="-536302" algn="l">
              <a:lnSpc>
                <a:spcPts val="5216"/>
              </a:lnSpc>
              <a:buFont typeface="Arial"/>
              <a:buChar char="⚬"/>
            </a:pPr>
            <a:r>
              <a:rPr lang="en-US" sz="372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Visualization</a:t>
            </a:r>
          </a:p>
          <a:p>
            <a:pPr algn="l">
              <a:lnSpc>
                <a:spcPts val="4210"/>
              </a:lnSpc>
            </a:pPr>
            <a:endParaRPr lang="en-US" sz="372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804453" lvl="1" indent="-402227" algn="l">
              <a:lnSpc>
                <a:spcPts val="4210"/>
              </a:lnSpc>
              <a:buFont typeface="Arial"/>
              <a:buChar char="•"/>
            </a:pPr>
            <a:r>
              <a:rPr lang="en-US" sz="372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Our results</a:t>
            </a:r>
          </a:p>
          <a:p>
            <a:pPr algn="l">
              <a:lnSpc>
                <a:spcPts val="4210"/>
              </a:lnSpc>
            </a:pPr>
            <a:endParaRPr lang="en-US" sz="372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804453" lvl="1" indent="-402227" algn="l">
              <a:lnSpc>
                <a:spcPts val="4210"/>
              </a:lnSpc>
              <a:buFont typeface="Arial"/>
              <a:buChar char="•"/>
            </a:pPr>
            <a:r>
              <a:rPr lang="en-US" sz="3726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What would we do differently?</a:t>
            </a:r>
          </a:p>
          <a:p>
            <a:pPr algn="ctr">
              <a:lnSpc>
                <a:spcPts val="4210"/>
              </a:lnSpc>
            </a:pPr>
            <a:endParaRPr lang="en-US" sz="372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lnSpc>
                <a:spcPts val="4210"/>
              </a:lnSpc>
            </a:pPr>
            <a:endParaRPr lang="en-US" sz="3726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3456" y="5329402"/>
            <a:ext cx="4312971" cy="4312971"/>
          </a:xfrm>
          <a:custGeom>
            <a:avLst/>
            <a:gdLst/>
            <a:ahLst/>
            <a:cxnLst/>
            <a:rect l="l" t="t" r="r" b="b"/>
            <a:pathLst>
              <a:path w="4312971" h="4312971">
                <a:moveTo>
                  <a:pt x="0" y="0"/>
                </a:moveTo>
                <a:lnTo>
                  <a:pt x="4312971" y="0"/>
                </a:lnTo>
                <a:lnTo>
                  <a:pt x="4312971" y="4312971"/>
                </a:lnTo>
                <a:lnTo>
                  <a:pt x="0" y="431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3280656"/>
            <a:ext cx="12390698" cy="303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29"/>
              </a:lnSpc>
            </a:pPr>
            <a:r>
              <a:rPr lang="en-US" sz="8664" b="1" spc="-346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Thank you for your attention!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11737" y="1230886"/>
            <a:ext cx="571435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</a:pPr>
            <a:r>
              <a:rPr lang="en-US" sz="7500" b="1" spc="-30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Motivation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351031"/>
            <a:ext cx="15659100" cy="392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224" lvl="1" indent="-392612" algn="l">
              <a:lnSpc>
                <a:spcPts val="4364"/>
              </a:lnSpc>
              <a:buFont typeface="Arial"/>
              <a:buChar char="•"/>
            </a:pPr>
            <a:r>
              <a:rPr lang="en-US" sz="3636" spc="-145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Models real-life herding </a:t>
            </a:r>
            <a:r>
              <a:rPr lang="en-US" sz="3636" spc="-145" dirty="0" err="1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behaviour</a:t>
            </a:r>
            <a:endParaRPr lang="en-US" sz="3636" spc="-145" dirty="0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364"/>
              </a:lnSpc>
            </a:pPr>
            <a:endParaRPr lang="en-US" sz="3636" spc="-145" dirty="0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85224" lvl="1" indent="-392612" algn="l">
              <a:lnSpc>
                <a:spcPts val="4364"/>
              </a:lnSpc>
              <a:buFont typeface="Arial"/>
              <a:buChar char="•"/>
            </a:pPr>
            <a:r>
              <a:rPr lang="en-US" sz="3636" spc="-145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Improves group control in a dynamic environment</a:t>
            </a:r>
          </a:p>
          <a:p>
            <a:pPr algn="l">
              <a:lnSpc>
                <a:spcPts val="4364"/>
              </a:lnSpc>
            </a:pPr>
            <a:endParaRPr lang="en-US" sz="3636" spc="-145" dirty="0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85224" lvl="1" indent="-392612" algn="l">
              <a:lnSpc>
                <a:spcPts val="4364"/>
              </a:lnSpc>
              <a:spcBef>
                <a:spcPct val="0"/>
              </a:spcBef>
              <a:buFont typeface="Arial"/>
              <a:buChar char="•"/>
            </a:pPr>
            <a:r>
              <a:rPr lang="en-US" sz="3636" spc="-145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Scalable</a:t>
            </a:r>
            <a:r>
              <a:rPr lang="hr-HR" sz="3636" spc="-145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 for </a:t>
            </a:r>
            <a:r>
              <a:rPr lang="hr-HR" sz="3636" spc="-145" dirty="0" err="1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various</a:t>
            </a:r>
            <a:r>
              <a:rPr lang="hr-HR" sz="3636" spc="-145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636" spc="-145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different group sizes and terrains</a:t>
            </a:r>
          </a:p>
          <a:p>
            <a:pPr algn="l">
              <a:lnSpc>
                <a:spcPts val="4364"/>
              </a:lnSpc>
            </a:pPr>
            <a:endParaRPr lang="en-US" sz="3636" spc="-145" dirty="0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85224" lvl="1" indent="-392612" algn="l">
              <a:lnSpc>
                <a:spcPts val="4364"/>
              </a:lnSpc>
              <a:buFont typeface="Arial"/>
              <a:buChar char="•"/>
            </a:pPr>
            <a:r>
              <a:rPr lang="en-US" sz="3636" spc="-145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Applicable in robotics, crowd </a:t>
            </a:r>
            <a:r>
              <a:rPr lang="en-US" sz="3636" spc="-145" dirty="0" err="1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managament</a:t>
            </a:r>
            <a:r>
              <a:rPr lang="en-US" sz="3636" spc="-145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, logistics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16096" y="1305740"/>
            <a:ext cx="265821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 b="1" spc="-30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Goal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3071" y="4546863"/>
            <a:ext cx="14225112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spc="-159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Replicate and evaluate the 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999" spc="-159" dirty="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3999" b="1" spc="-159" dirty="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Sheepdog-Driven Algorithm by Liu et al. (2021)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3071" y="6873316"/>
            <a:ext cx="1165743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59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Visualize the results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19975" y="4572000"/>
            <a:ext cx="826118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</a:pPr>
            <a:r>
              <a:rPr lang="en-US" sz="7500" b="1" spc="-30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What did we do?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77212" y="708947"/>
            <a:ext cx="838208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</a:pPr>
            <a:r>
              <a:rPr lang="en-US" sz="7500" b="1" spc="-30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Algorithm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5075" y="2828925"/>
            <a:ext cx="15964225" cy="745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7"/>
              </a:lnSpc>
            </a:pPr>
            <a:r>
              <a:rPr lang="en-US" sz="3439" b="1" spc="-137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Sheepdog as Controller:</a:t>
            </a:r>
          </a:p>
          <a:p>
            <a:pPr algn="l">
              <a:lnSpc>
                <a:spcPts val="3647"/>
              </a:lnSpc>
            </a:pPr>
            <a:endParaRPr lang="en-US" sz="3439" b="1" spc="-137">
              <a:solidFill>
                <a:srgbClr val="111111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1355500" lvl="2" indent="-451833" algn="l">
              <a:lnSpc>
                <a:spcPts val="3767"/>
              </a:lnSpc>
              <a:buFont typeface="Arial"/>
              <a:buChar char="⚬"/>
            </a:pPr>
            <a:r>
              <a:rPr lang="en-US" sz="3139" spc="-12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Acts as the primary entity</a:t>
            </a:r>
            <a:r>
              <a:rPr lang="en-US" sz="3139" b="1" spc="-125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</a:t>
            </a:r>
            <a:r>
              <a:rPr lang="en-US" sz="3139" spc="-12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guiding the sheep</a:t>
            </a:r>
          </a:p>
          <a:p>
            <a:pPr algn="l">
              <a:lnSpc>
                <a:spcPts val="3647"/>
              </a:lnSpc>
            </a:pPr>
            <a:endParaRPr lang="en-US" sz="3139" spc="-12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647"/>
              </a:lnSpc>
            </a:pPr>
            <a:endParaRPr lang="en-US" sz="3139" spc="-12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120"/>
              </a:lnSpc>
            </a:pPr>
            <a:r>
              <a:rPr lang="en-US" sz="3434" b="1" spc="-137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Sheep as Agents:</a:t>
            </a:r>
          </a:p>
          <a:p>
            <a:pPr algn="l">
              <a:lnSpc>
                <a:spcPts val="3647"/>
              </a:lnSpc>
            </a:pPr>
            <a:endParaRPr lang="en-US" sz="3434" b="1" spc="-137">
              <a:solidFill>
                <a:srgbClr val="111111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1355500" lvl="2" indent="-451833" algn="l">
              <a:lnSpc>
                <a:spcPts val="3767"/>
              </a:lnSpc>
              <a:buFont typeface="Arial"/>
              <a:buChar char="⚬"/>
            </a:pPr>
            <a:r>
              <a:rPr lang="en-US" sz="3139" spc="-12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Each sheep moves autonomously in reaction to  the environment</a:t>
            </a:r>
          </a:p>
          <a:p>
            <a:pPr algn="l">
              <a:lnSpc>
                <a:spcPts val="3647"/>
              </a:lnSpc>
            </a:pPr>
            <a:endParaRPr lang="en-US" sz="3139" spc="-12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647"/>
              </a:lnSpc>
            </a:pPr>
            <a:endParaRPr lang="en-US" sz="3139" spc="-12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4120"/>
              </a:lnSpc>
            </a:pPr>
            <a:r>
              <a:rPr lang="en-US" sz="3434" b="1" spc="-137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Sheepfold with Radius as Target Area:</a:t>
            </a:r>
          </a:p>
          <a:p>
            <a:pPr algn="l">
              <a:lnSpc>
                <a:spcPts val="3647"/>
              </a:lnSpc>
            </a:pPr>
            <a:endParaRPr lang="en-US" sz="3434" b="1" spc="-137">
              <a:solidFill>
                <a:srgbClr val="111111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1355500" lvl="2" indent="-451833" algn="l">
              <a:lnSpc>
                <a:spcPts val="3767"/>
              </a:lnSpc>
              <a:buFont typeface="Arial"/>
              <a:buChar char="⚬"/>
            </a:pPr>
            <a:r>
              <a:rPr lang="en-US" sz="3139" spc="-125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The goal is for all sheep to move into the defined destination area</a:t>
            </a:r>
          </a:p>
          <a:p>
            <a:pPr algn="l">
              <a:lnSpc>
                <a:spcPts val="3216"/>
              </a:lnSpc>
            </a:pPr>
            <a:endParaRPr lang="en-US" sz="3139" spc="-12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216"/>
              </a:lnSpc>
            </a:pPr>
            <a:endParaRPr lang="en-US" sz="3139" spc="-125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77212" y="708947"/>
            <a:ext cx="838208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</a:pPr>
            <a:r>
              <a:rPr lang="en-US" sz="7500" b="1" spc="-300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Algorithm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1567" y="2847630"/>
            <a:ext cx="16250605" cy="674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7"/>
              </a:lnSpc>
            </a:pPr>
            <a:endParaRPr/>
          </a:p>
          <a:p>
            <a:pPr marL="729929" lvl="1" indent="-364964" algn="l">
              <a:lnSpc>
                <a:spcPts val="4057"/>
              </a:lnSpc>
              <a:buFont typeface="Arial"/>
              <a:buChar char="•"/>
            </a:pPr>
            <a:r>
              <a:rPr lang="en-US" sz="3380" b="1" spc="-135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Movement Logic:</a:t>
            </a:r>
          </a:p>
          <a:p>
            <a:pPr algn="l">
              <a:lnSpc>
                <a:spcPts val="3817"/>
              </a:lnSpc>
            </a:pPr>
            <a:endParaRPr lang="en-US" sz="3380" b="1" spc="-135">
              <a:solidFill>
                <a:srgbClr val="111111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1373500" lvl="2" indent="-457833" algn="l">
              <a:lnSpc>
                <a:spcPts val="3817"/>
              </a:lnSpc>
              <a:buFont typeface="Arial"/>
              <a:buChar char="⚬"/>
            </a:pPr>
            <a:r>
              <a:rPr lang="en-US" sz="3180" spc="-127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At each step, the sheepdog's velocity vector is computed based on its position relative to the destination and the sheep</a:t>
            </a:r>
          </a:p>
          <a:p>
            <a:pPr algn="l">
              <a:lnSpc>
                <a:spcPts val="3817"/>
              </a:lnSpc>
            </a:pPr>
            <a:endParaRPr lang="en-US" sz="3180" spc="-127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3500" lvl="2" indent="-457833" algn="l">
              <a:lnSpc>
                <a:spcPts val="3817"/>
              </a:lnSpc>
              <a:buFont typeface="Arial"/>
              <a:buChar char="⚬"/>
            </a:pPr>
            <a:r>
              <a:rPr lang="en-US" sz="3180" spc="-127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Each sheep's velocity vector is determined by its reaction to the sheepdog's position and the positions of nearby sheep</a:t>
            </a:r>
          </a:p>
          <a:p>
            <a:pPr algn="l">
              <a:lnSpc>
                <a:spcPts val="3817"/>
              </a:lnSpc>
            </a:pPr>
            <a:endParaRPr lang="en-US" sz="3180" spc="-127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817"/>
              </a:lnSpc>
            </a:pPr>
            <a:endParaRPr lang="en-US" sz="3180" spc="-127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729929" lvl="1" indent="-364964" algn="l">
              <a:lnSpc>
                <a:spcPts val="4057"/>
              </a:lnSpc>
              <a:buFont typeface="Arial"/>
              <a:buChar char="•"/>
            </a:pPr>
            <a:r>
              <a:rPr lang="en-US" sz="3380" b="1" spc="-135">
                <a:solidFill>
                  <a:srgbClr val="111111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Termination Condition:</a:t>
            </a:r>
          </a:p>
          <a:p>
            <a:pPr algn="l">
              <a:lnSpc>
                <a:spcPts val="3817"/>
              </a:lnSpc>
            </a:pPr>
            <a:endParaRPr lang="en-US" sz="3380" b="1" spc="-135">
              <a:solidFill>
                <a:srgbClr val="111111"/>
              </a:solidFill>
              <a:latin typeface="Roboto Mono Bold"/>
              <a:ea typeface="Roboto Mono Bold"/>
              <a:cs typeface="Roboto Mono Bold"/>
              <a:sym typeface="Roboto Mono Bold"/>
            </a:endParaRPr>
          </a:p>
          <a:p>
            <a:pPr marL="1373500" lvl="2" indent="-457833" algn="l">
              <a:lnSpc>
                <a:spcPts val="3817"/>
              </a:lnSpc>
              <a:buFont typeface="Arial"/>
              <a:buChar char="⚬"/>
            </a:pPr>
            <a:r>
              <a:rPr lang="en-US" sz="3180" spc="-127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The algorithm concludes when all sheep are inside the target area</a:t>
            </a:r>
          </a:p>
          <a:p>
            <a:pPr algn="l">
              <a:lnSpc>
                <a:spcPts val="3817"/>
              </a:lnSpc>
            </a:pPr>
            <a:endParaRPr lang="en-US" sz="3180" spc="-127">
              <a:solidFill>
                <a:srgbClr val="11111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214" y="1235594"/>
            <a:ext cx="811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200"/>
              </a:lnSpc>
            </a:pPr>
            <a:r>
              <a:rPr lang="en-US" sz="6000" spc="-240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Key hyperparameters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3039" y="3465010"/>
            <a:ext cx="8121922" cy="488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6223" lvl="1" indent="-373112" algn="l">
              <a:lnSpc>
                <a:spcPts val="4838"/>
              </a:lnSpc>
              <a:buFont typeface="Arial"/>
              <a:buChar char="•"/>
            </a:pPr>
            <a:r>
              <a:rPr lang="en-US" sz="3456" spc="-138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 Initial positions</a:t>
            </a:r>
          </a:p>
          <a:p>
            <a:pPr marL="1492446" lvl="2" indent="-497482" algn="l">
              <a:lnSpc>
                <a:spcPts val="4838"/>
              </a:lnSpc>
              <a:buFont typeface="Arial"/>
              <a:buChar char="⚬"/>
            </a:pPr>
            <a:r>
              <a:rPr lang="en-US" sz="3456" spc="-138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sheepdog</a:t>
            </a:r>
          </a:p>
          <a:p>
            <a:pPr marL="1492446" lvl="2" indent="-497482" algn="l">
              <a:lnSpc>
                <a:spcPts val="4838"/>
              </a:lnSpc>
              <a:buFont typeface="Arial"/>
              <a:buChar char="⚬"/>
            </a:pPr>
            <a:r>
              <a:rPr lang="en-US" sz="3456" spc="-138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sheep</a:t>
            </a:r>
          </a:p>
          <a:p>
            <a:pPr marL="1492446" lvl="2" indent="-497482" algn="l">
              <a:lnSpc>
                <a:spcPts val="4838"/>
              </a:lnSpc>
              <a:buFont typeface="Arial"/>
              <a:buChar char="⚬"/>
            </a:pPr>
            <a:r>
              <a:rPr lang="en-US" sz="3456" spc="-138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</a:p>
          <a:p>
            <a:pPr marL="746223" lvl="1" indent="-373112" algn="l">
              <a:lnSpc>
                <a:spcPts val="4838"/>
              </a:lnSpc>
              <a:buFont typeface="Arial"/>
              <a:buChar char="•"/>
            </a:pPr>
            <a:r>
              <a:rPr lang="en-US" sz="3456" spc="-138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 Vision radius of the sheepdog</a:t>
            </a:r>
          </a:p>
          <a:p>
            <a:pPr marL="746223" lvl="1" indent="-373112" algn="l">
              <a:lnSpc>
                <a:spcPts val="4838"/>
              </a:lnSpc>
              <a:buFont typeface="Arial"/>
              <a:buChar char="•"/>
            </a:pPr>
            <a:r>
              <a:rPr lang="en-US" sz="3456" spc="-138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 Safety radius for sheep</a:t>
            </a:r>
          </a:p>
          <a:p>
            <a:pPr marL="746223" lvl="1" indent="-373112" algn="l">
              <a:lnSpc>
                <a:spcPts val="4838"/>
              </a:lnSpc>
              <a:buFont typeface="Arial"/>
              <a:buChar char="•"/>
            </a:pPr>
            <a:r>
              <a:rPr lang="en-US" sz="3456" spc="-138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 Destination radius</a:t>
            </a:r>
          </a:p>
          <a:p>
            <a:pPr marL="746223" lvl="1" indent="-373112" algn="l">
              <a:lnSpc>
                <a:spcPts val="4838"/>
              </a:lnSpc>
              <a:buFont typeface="Arial"/>
              <a:buChar char="•"/>
            </a:pPr>
            <a:r>
              <a:rPr lang="en-US" sz="3456" spc="-138">
                <a:solidFill>
                  <a:srgbClr val="111111"/>
                </a:solidFill>
                <a:latin typeface="Roboto Mono"/>
                <a:ea typeface="Roboto Mono"/>
                <a:cs typeface="Roboto Mono"/>
                <a:sym typeface="Roboto Mono"/>
              </a:rPr>
              <a:t> Radius of attraction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0524" y="701588"/>
            <a:ext cx="10466951" cy="8883825"/>
          </a:xfrm>
          <a:custGeom>
            <a:avLst/>
            <a:gdLst/>
            <a:ahLst/>
            <a:cxnLst/>
            <a:rect l="l" t="t" r="r" b="b"/>
            <a:pathLst>
              <a:path w="10466951" h="8883825">
                <a:moveTo>
                  <a:pt x="0" y="0"/>
                </a:moveTo>
                <a:lnTo>
                  <a:pt x="10466952" y="0"/>
                </a:lnTo>
                <a:lnTo>
                  <a:pt x="10466952" y="8883824"/>
                </a:lnTo>
                <a:lnTo>
                  <a:pt x="0" y="8883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575</Words>
  <Application>Microsoft Office PowerPoint</Application>
  <PresentationFormat>Custom</PresentationFormat>
  <Paragraphs>152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 Mono</vt:lpstr>
      <vt:lpstr>Calibri</vt:lpstr>
      <vt:lpstr>Roboto Mono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 FRI</dc:title>
  <dc:creator>idzoj</dc:creator>
  <cp:lastModifiedBy>Iva Idžojtić</cp:lastModifiedBy>
  <cp:revision>4</cp:revision>
  <dcterms:created xsi:type="dcterms:W3CDTF">2006-08-16T00:00:00Z</dcterms:created>
  <dcterms:modified xsi:type="dcterms:W3CDTF">2025-01-17T01:21:32Z</dcterms:modified>
  <dc:identifier>DAGbqmlLsuE</dc:identifier>
</cp:coreProperties>
</file>